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29"/>
  </p:notesMasterIdLst>
  <p:sldIdLst>
    <p:sldId id="256" r:id="rId3"/>
    <p:sldId id="28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5143500" type="screen16x9"/>
  <p:notesSz cx="6858000" cy="9144000"/>
  <p:embeddedFontLst>
    <p:embeddedFont>
      <p:font typeface="Amatic SC" pitchFamily="2" charset="-79"/>
      <p:regular r:id="rId30"/>
      <p:bold r:id="rId31"/>
    </p:embeddedFont>
    <p:embeddedFont>
      <p:font typeface="Inconsolata" pitchFamily="49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  <p:embeddedFont>
      <p:font typeface="Roboto Thin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EA8DBF-F6C3-4D21-8A49-B5FCA2E7EEC7}">
  <a:tblStyle styleId="{FFEA8DBF-F6C3-4D21-8A49-B5FCA2E7EE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4681"/>
  </p:normalViewPr>
  <p:slideViewPr>
    <p:cSldViewPr snapToGrid="0">
      <p:cViewPr varScale="1">
        <p:scale>
          <a:sx n="142" d="100"/>
          <a:sy n="142" d="100"/>
        </p:scale>
        <p:origin x="224" y="168"/>
      </p:cViewPr>
      <p:guideLst>
        <p:guide orient="horz" pos="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a8430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3388a8430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88a8430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shutterstock_461093119</a:t>
            </a:r>
            <a:endParaRPr/>
          </a:p>
        </p:txBody>
      </p:sp>
      <p:sp>
        <p:nvSpPr>
          <p:cNvPr id="1110" name="Google Shape;1110;g3388a8430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c833c5444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g4c833c5444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10f478f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10f478f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c833c5444_0_2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g4c833c5444_0_2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388a84305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g3388a8430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c833c5444_0_2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4c833c5444_0_2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c833c5444_0_2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g4c833c5444_0_2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388a84305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g3388a84305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388a8430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3388a8430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c833c5444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g4c833c5444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388a84305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g3388a84305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30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88a84305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g3388a84305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c833c5444_0_2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g4c833c5444_0_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388a84305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g3388a84305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388a84305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shutterstock_1037716798</a:t>
            </a:r>
            <a:endParaRPr/>
          </a:p>
        </p:txBody>
      </p:sp>
      <p:sp>
        <p:nvSpPr>
          <p:cNvPr id="1195" name="Google Shape;1195;g3388a84305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c833c5444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c833c5444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4c833c5444_0_2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4c833c5444_0_2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a84305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g3388a84305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a84305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3388a84305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88a8430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g3388a8430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388a84305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g3388a84305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0156c6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0156c6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is considered low-risk in regards to copyright.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388a84305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3388a84305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388a84305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g3388a84305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388a84305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3388a84305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Guide/Audio_and_video_delivery#getUserMedia_Stream_AP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ylonjs.com/" TargetMode="External"/><Relationship Id="rId5" Type="http://schemas.openxmlformats.org/officeDocument/2006/relationships/hyperlink" Target="http://www.developers.meethue.com/" TargetMode="External"/><Relationship Id="rId4" Type="http://schemas.openxmlformats.org/officeDocument/2006/relationships/hyperlink" Target="https://developer.nest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AP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6.2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AJAX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1114" name="Google Shape;111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981600" cy="1914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utilizes the Google Maps API to power its entire mapping service.</a:t>
            </a:r>
            <a:endParaRPr/>
          </a:p>
        </p:txBody>
      </p:sp>
      <p:cxnSp>
        <p:nvCxnSpPr>
          <p:cNvPr id="1115" name="Google Shape;1115;p76"/>
          <p:cNvCxnSpPr/>
          <p:nvPr/>
        </p:nvCxnSpPr>
        <p:spPr>
          <a:xfrm>
            <a:off x="274375" y="640080"/>
            <a:ext cx="416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14" y="1691900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7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Case #2: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2" name="Google Shape;11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8" name="Google Shape;1128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pic>
        <p:nvPicPr>
          <p:cNvPr id="1129" name="Google Shape;112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0" y="759600"/>
            <a:ext cx="6370552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9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Case #3: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Controlling Physical Hardware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35" name="Google Shape;11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9"/>
          <p:cNvSpPr txBox="1"/>
          <p:nvPr/>
        </p:nvSpPr>
        <p:spPr>
          <a:xfrm>
            <a:off x="304800" y="3400423"/>
            <a:ext cx="8583900" cy="16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 Smart Thermostat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developer.nest.com</a:t>
            </a:r>
            <a:endParaRPr sz="1600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Philips Hue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developers.meethue.com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NodeBots (Cylon.js)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cylonjs.com</a:t>
            </a:r>
            <a:endParaRPr sz="1600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1"/>
          <p:cNvSpPr txBox="1">
            <a:spLocks noGrp="1"/>
          </p:cNvSpPr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JSON?</a:t>
            </a:r>
            <a:endParaRPr/>
          </a:p>
        </p:txBody>
      </p:sp>
      <p:pic>
        <p:nvPicPr>
          <p:cNvPr id="1147" name="Google Shape;11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63" y="1028200"/>
            <a:ext cx="15174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>
            <a:spLocks noGrp="1"/>
          </p:cNvSpPr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stands for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 Object Notation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is nothing more than simple JavaScript objects used as a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interchange format.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426" y="1183049"/>
            <a:ext cx="5601149" cy="35272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8" name="Google Shape;1158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  <p:sp>
        <p:nvSpPr>
          <p:cNvPr id="1159" name="Google Shape;1159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is a lightweight data interchange format used to correlate keys with values.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5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jQuery method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do we </a:t>
            </a:r>
            <a:br>
              <a:rPr lang="en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use to retrieve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data via a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URL?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0" name="Google Shape;11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25" y="628650"/>
            <a:ext cx="1469349" cy="14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Objectives</a:t>
            </a:r>
            <a:endParaRPr dirty="0"/>
          </a:p>
        </p:txBody>
      </p:sp>
      <p:sp>
        <p:nvSpPr>
          <p:cNvPr id="1087" name="Google Shape;1087;p7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74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1089" name="Google Shape;10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74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092" name="Google Shape;1092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74"/>
          <p:cNvSpPr txBox="1">
            <a:spLocks noGrp="1"/>
          </p:cNvSpPr>
          <p:nvPr>
            <p:ph type="subTitle" idx="1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/>
              <a:t>Solidify understanding of APIs, JSONs, and their roles in full-stack web development</a:t>
            </a:r>
          </a:p>
        </p:txBody>
      </p:sp>
      <p:sp>
        <p:nvSpPr>
          <p:cNvPr id="1098" name="Google Shape;1098;p7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74"/>
          <p:cNvSpPr txBox="1">
            <a:spLocks noGrp="1"/>
          </p:cNvSpPr>
          <p:nvPr>
            <p:ph type="subTitle" idx="2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Increase comfort working with APIs and AJAX calls in data-rich applications</a:t>
            </a:r>
          </a:p>
        </p:txBody>
      </p:sp>
    </p:spTree>
    <p:extLst>
      <p:ext uri="{BB962C8B-B14F-4D97-AF65-F5344CB8AC3E}">
        <p14:creationId xmlns:p14="http://schemas.microsoft.com/office/powerpoint/2010/main" val="68601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0874" y="906438"/>
            <a:ext cx="2486975" cy="3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7"/>
          <p:cNvSpPr txBox="1">
            <a:spLocks noGrp="1"/>
          </p:cNvSpPr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two parameters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pass into AJAX to retrieve data from online?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81" name="Google Shape;118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738" y="928500"/>
            <a:ext cx="1180525" cy="161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8"/>
          <p:cNvSpPr txBox="1"/>
          <p:nvPr/>
        </p:nvSpPr>
        <p:spPr>
          <a:xfrm>
            <a:off x="289560" y="560993"/>
            <a:ext cx="8583814" cy="90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768" y="1699963"/>
            <a:ext cx="6825382" cy="18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8"/>
          <p:cNvSpPr txBox="1"/>
          <p:nvPr/>
        </p:nvSpPr>
        <p:spPr>
          <a:xfrm>
            <a:off x="304800" y="3874265"/>
            <a:ext cx="8583814" cy="8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url</a:t>
            </a:r>
            <a:r>
              <a:rPr lang="en"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‘GET’</a:t>
            </a:r>
            <a:r>
              <a:rPr lang="en"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88"/>
          <p:cNvCxnSpPr/>
          <p:nvPr/>
        </p:nvCxnSpPr>
        <p:spPr>
          <a:xfrm>
            <a:off x="2815925" y="2754825"/>
            <a:ext cx="362400" cy="1169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0" name="Google Shape;1190;p88"/>
          <p:cNvCxnSpPr/>
          <p:nvPr/>
        </p:nvCxnSpPr>
        <p:spPr>
          <a:xfrm>
            <a:off x="4545850" y="2784275"/>
            <a:ext cx="1044000" cy="118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91" name="Google Shape;119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sp>
        <p:nvSpPr>
          <p:cNvPr id="1192" name="Google Shape;119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two parameters do we pass into AJAX to retrieve data from online?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Power</a:t>
            </a:r>
            <a:endParaRPr/>
          </a:p>
        </p:txBody>
      </p:sp>
      <p:pic>
        <p:nvPicPr>
          <p:cNvPr id="1198" name="Google Shape;11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37" y="571500"/>
            <a:ext cx="3405726" cy="45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Full-Stack Development</a:t>
            </a:r>
            <a:endParaRPr/>
          </a:p>
        </p:txBody>
      </p:sp>
      <p:sp>
        <p:nvSpPr>
          <p:cNvPr id="1204" name="Google Shape;120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Full-stack development</a:t>
            </a:r>
            <a:r>
              <a:rPr lang="en"/>
              <a:t> refers to the development of</a:t>
            </a:r>
            <a:r>
              <a:rPr lang="en" i="1"/>
              <a:t> every </a:t>
            </a:r>
            <a:r>
              <a:rPr lang="en"/>
              <a:t>aspect of the </a:t>
            </a:r>
            <a:br>
              <a:rPr lang="en"/>
            </a:br>
            <a:r>
              <a:rPr lang="en"/>
              <a:t>web application, from visuals and interactions to data transfer and processing.</a:t>
            </a:r>
            <a:endParaRPr/>
          </a:p>
        </p:txBody>
      </p:sp>
      <p:sp>
        <p:nvSpPr>
          <p:cNvPr id="1205" name="Google Shape;1205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sp>
        <p:nvSpPr>
          <p:cNvPr id="1206" name="Google Shape;1206;p90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90"/>
          <p:cNvSpPr/>
          <p:nvPr/>
        </p:nvSpPr>
        <p:spPr>
          <a:xfrm rot="10800000" flipH="1">
            <a:off x="3533625" y="3027550"/>
            <a:ext cx="26205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08" name="Google Shape;1208;p90"/>
          <p:cNvGraphicFramePr/>
          <p:nvPr/>
        </p:nvGraphicFramePr>
        <p:xfrm>
          <a:off x="2228875" y="1971675"/>
          <a:ext cx="1814550" cy="2171850"/>
        </p:xfrm>
        <a:graphic>
          <a:graphicData uri="http://schemas.openxmlformats.org/drawingml/2006/table">
            <a:tbl>
              <a:tblPr>
                <a:noFill/>
                <a:tableStyleId>{FFEA8DBF-F6C3-4D21-8A49-B5FCA2E7EEC7}</a:tableStyleId>
              </a:tblPr>
              <a:tblGrid>
                <a:gridCol w="18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09" name="Google Shape;1209;p90"/>
          <p:cNvGraphicFramePr/>
          <p:nvPr/>
        </p:nvGraphicFramePr>
        <p:xfrm>
          <a:off x="6367500" y="1971675"/>
          <a:ext cx="2209875" cy="2600500"/>
        </p:xfrm>
        <a:graphic>
          <a:graphicData uri="http://schemas.openxmlformats.org/drawingml/2006/table">
            <a:tbl>
              <a:tblPr>
                <a:noFill/>
                <a:tableStyleId>{FFEA8DBF-F6C3-4D21-8A49-B5FCA2E7EEC7}</a:tableStyleId>
              </a:tblPr>
              <a:tblGrid>
                <a:gridCol w="138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10" name="Google Shape;121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90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90"/>
          <p:cNvSpPr/>
          <p:nvPr/>
        </p:nvSpPr>
        <p:spPr>
          <a:xfrm rot="10800000" flipH="1">
            <a:off x="1352626" y="3135150"/>
            <a:ext cx="5049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90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90"/>
          <p:cNvSpPr/>
          <p:nvPr/>
        </p:nvSpPr>
        <p:spPr>
          <a:xfrm rot="-5400000" flipH="1">
            <a:off x="7732925" y="3158390"/>
            <a:ext cx="650400" cy="2742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90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90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0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90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90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 Overview</a:t>
            </a:r>
            <a:endParaRPr/>
          </a:p>
        </p:txBody>
      </p:sp>
      <p:sp>
        <p:nvSpPr>
          <p:cNvPr id="1227" name="Google Shape;122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this point, you should know:</a:t>
            </a:r>
            <a:endParaRPr/>
          </a:p>
        </p:txBody>
      </p:sp>
      <p:sp>
        <p:nvSpPr>
          <p:cNvPr id="1228" name="Google Shape;1228;p9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definition of API </a:t>
            </a:r>
            <a:endParaRPr sz="2000" dirty="0"/>
          </a:p>
        </p:txBody>
      </p:sp>
      <p:sp>
        <p:nvSpPr>
          <p:cNvPr id="1229" name="Google Shape;1229;p9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definition of JSON </a:t>
            </a:r>
            <a:endParaRPr sz="2000"/>
          </a:p>
        </p:txBody>
      </p:sp>
      <p:sp>
        <p:nvSpPr>
          <p:cNvPr id="1230" name="Google Shape;1230;p9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Why AJAX methods are used (i.e., retrieving data in databases). </a:t>
            </a:r>
            <a:endParaRPr sz="2000"/>
          </a:p>
        </p:txBody>
      </p:sp>
      <p:sp>
        <p:nvSpPr>
          <p:cNvPr id="1231" name="Google Shape;1231;p9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to create a basic AJAX get request using jQuery (i.e., include URL and ‘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lang="en" sz="2000"/>
              <a:t>’). 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"/>
          <p:cNvSpPr txBox="1">
            <a:spLocks noGrp="1"/>
          </p:cNvSpPr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 API?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37" y="1079324"/>
            <a:ext cx="1604527" cy="146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1"/>
          <p:cNvSpPr txBox="1">
            <a:spLocks noGrp="1"/>
          </p:cNvSpPr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application programming interface (API)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a set of features and rules that exist inside a software program (the application) enabling interaction with it through software—as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opposed to a human user interface.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i="1">
                <a:latin typeface="Roboto"/>
                <a:ea typeface="Roboto"/>
                <a:cs typeface="Roboto"/>
                <a:sym typeface="Roboto"/>
              </a:rPr>
              <a:t>— MDN Web Docs,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</a:t>
            </a:r>
            <a:endParaRPr sz="18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7" name="Google Shape;105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pic>
        <p:nvPicPr>
          <p:cNvPr id="1058" name="Google Shape;10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50" y="274900"/>
            <a:ext cx="1657100" cy="1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3819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software development, APIs are often the bridge between different components.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6" name="Google Shape;10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13" y="1520950"/>
            <a:ext cx="5198379" cy="2915538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40007">
            <a:off x="1972823" y="1227179"/>
            <a:ext cx="1847475" cy="158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575" y="1183050"/>
            <a:ext cx="2503574" cy="1674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2"/>
          <p:cNvSpPr txBox="1"/>
          <p:nvPr/>
        </p:nvSpPr>
        <p:spPr>
          <a:xfrm>
            <a:off x="479250" y="1881025"/>
            <a:ext cx="2233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3rd Party APIs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79980" flipH="1">
            <a:off x="5503138" y="2185449"/>
            <a:ext cx="1847479" cy="1586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72"/>
          <p:cNvGrpSpPr/>
          <p:nvPr/>
        </p:nvGrpSpPr>
        <p:grpSpPr>
          <a:xfrm>
            <a:off x="6201525" y="2728585"/>
            <a:ext cx="2582000" cy="2055766"/>
            <a:chOff x="6201525" y="2728585"/>
            <a:chExt cx="2582000" cy="2055766"/>
          </a:xfrm>
        </p:grpSpPr>
        <p:pic>
          <p:nvPicPr>
            <p:cNvPr id="1072" name="Google Shape;1072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01525" y="2728585"/>
              <a:ext cx="2582000" cy="205576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73" name="Google Shape;1073;p72"/>
            <p:cNvSpPr txBox="1"/>
            <p:nvPr/>
          </p:nvSpPr>
          <p:spPr>
            <a:xfrm>
              <a:off x="7209075" y="2816650"/>
              <a:ext cx="1454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Your Browser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6416125" y="4343400"/>
              <a:ext cx="2152800" cy="28560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Core JavaScript Language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5" name="Google Shape;1075;p72"/>
            <p:cNvSpPr txBox="1"/>
            <p:nvPr/>
          </p:nvSpPr>
          <p:spPr>
            <a:xfrm>
              <a:off x="6381750" y="3576600"/>
              <a:ext cx="2233800" cy="7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Browser APIs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Use Cases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Common Use Cases for APIs</a:t>
            </a:r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74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1089" name="Google Shape;10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74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092" name="Google Shape;1092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4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1095" name="Google Shape;1095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6" name="Google Shape;1096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74"/>
          <p:cNvSpPr txBox="1">
            <a:spLocks noGrp="1"/>
          </p:cNvSpPr>
          <p:nvPr>
            <p:ph type="subTitle" idx="1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Provide pre-built code for accessing and sending data to a centralized database </a:t>
            </a:r>
            <a:br>
              <a:rPr lang="en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(e.g., weather data,  movie data from OMDB).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7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74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74"/>
          <p:cNvSpPr txBox="1">
            <a:spLocks noGrp="1"/>
          </p:cNvSpPr>
          <p:nvPr>
            <p:ph type="subTitle" idx="2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Provide pre-built code for creating or utilizing other software components </a:t>
            </a:r>
            <a:br>
              <a:rPr lang="en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(e.g., Google Maps, Spotify tools).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74"/>
          <p:cNvSpPr txBox="1">
            <a:spLocks noGrp="1"/>
          </p:cNvSpPr>
          <p:nvPr>
            <p:ph type="subTitle" idx="3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Interface with physical sensors or hardware devices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Nest thermostats, Philips Hue).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5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Case #1: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Accessing and Sending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7" name="Google Shape;11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534</Words>
  <Application>Microsoft Macintosh PowerPoint</Application>
  <PresentationFormat>On-screen Show (16:9)</PresentationFormat>
  <Paragraphs>77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Amatic SC</vt:lpstr>
      <vt:lpstr>Roboto Medium</vt:lpstr>
      <vt:lpstr>Inconsolata</vt:lpstr>
      <vt:lpstr>Roboto Light</vt:lpstr>
      <vt:lpstr>Roboto Thin</vt:lpstr>
      <vt:lpstr>Arial</vt:lpstr>
      <vt:lpstr>Roboto</vt:lpstr>
      <vt:lpstr>Simple Light</vt:lpstr>
      <vt:lpstr>1_Unbranded</vt:lpstr>
      <vt:lpstr>Lesson 6.2</vt:lpstr>
      <vt:lpstr>Learning Objectives</vt:lpstr>
      <vt:lpstr>API Recap</vt:lpstr>
      <vt:lpstr>What Is an API? </vt:lpstr>
      <vt:lpstr>An application programming interface (API)  is a set of features and rules that exist inside a software program (the application) enabling interaction with it through software—as  opposed to a human user interface.  — MDN Web Docs, developer.mozilla.org</vt:lpstr>
      <vt:lpstr>API Recap </vt:lpstr>
      <vt:lpstr>API Use Cases</vt:lpstr>
      <vt:lpstr>Three Common Use Cases for APIs</vt:lpstr>
      <vt:lpstr>Use Case #1:  Accessing and Sending Data</vt:lpstr>
      <vt:lpstr>Example:</vt:lpstr>
      <vt:lpstr>Use Case #2:  Utilizing Pre-Built Code</vt:lpstr>
      <vt:lpstr>Use Case #2: Utilizing Pre-Built Code</vt:lpstr>
      <vt:lpstr>Use Case #3:  Controlling Physical Hardware</vt:lpstr>
      <vt:lpstr>JSON Recap</vt:lpstr>
      <vt:lpstr>What Is JSON?</vt:lpstr>
      <vt:lpstr>JSON stands for JavaScript Object Notation  and is nothing more than simple JavaScript objects used as a data interchange format. </vt:lpstr>
      <vt:lpstr>JSON Recap</vt:lpstr>
      <vt:lpstr>Getting Data</vt:lpstr>
      <vt:lpstr>What jQuery method do we  use to retrieve data via a URL?</vt:lpstr>
      <vt:lpstr>PowerPoint Presentation</vt:lpstr>
      <vt:lpstr>What two parameters do we pass into AJAX to retrieve data from online?</vt:lpstr>
      <vt:lpstr>AJAX</vt:lpstr>
      <vt:lpstr>Knowledge Is Power</vt:lpstr>
      <vt:lpstr>Welcome to Full-Stack Development</vt:lpstr>
      <vt:lpstr>AJAX and API Overview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6.2</dc:title>
  <cp:lastModifiedBy>Spencer Shadley</cp:lastModifiedBy>
  <cp:revision>5</cp:revision>
  <dcterms:modified xsi:type="dcterms:W3CDTF">2019-12-29T04:21:38Z</dcterms:modified>
</cp:coreProperties>
</file>